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nature.com/nrn/journal/v10/n11/box/nrn2722_BX1.html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humanconnectome.org/about/publications-using-hcp-data.php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Brain projects</a:t>
            </a:r>
          </a:p>
        </p:txBody>
      </p:sp>
      <p:sp>
        <p:nvSpPr>
          <p:cNvPr id="159" name="Shape 15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2016-06-01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CELL TYPES</a:t>
            </a:r>
          </a:p>
        </p:txBody>
      </p:sp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SDK</a:t>
            </a:r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cell types: access via Python</a:t>
            </a:r>
          </a:p>
          <a:p>
            <a:pPr lvl="1"/>
            <a:r>
              <a:t>electrophysiology: whole cell current clamp recordings</a:t>
            </a:r>
          </a:p>
          <a:p>
            <a:pPr lvl="1"/>
            <a:r>
              <a:t>morphological reconstruction: form, structure,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6-05-31 at 11.53.58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54750" y="3803650"/>
            <a:ext cx="5778500" cy="3619500"/>
          </a:xfrm>
          <a:prstGeom prst="rect">
            <a:avLst/>
          </a:prstGeom>
        </p:spPr>
      </p:pic>
      <p:sp>
        <p:nvSpPr>
          <p:cNvPr id="197" name="Shape 197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Cell Type: Electrophysiology</a:t>
            </a:r>
          </a:p>
        </p:txBody>
      </p:sp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SDK</a:t>
            </a:r>
          </a:p>
        </p:txBody>
      </p:sp>
      <p:sp>
        <p:nvSpPr>
          <p:cNvPr id="199" name="Shape 19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400"/>
              </a:spcBef>
              <a:defRPr spc="56" sz="2800"/>
            </a:pPr>
            <a:r>
              <a:t>whole cell current clamp recordings</a:t>
            </a:r>
          </a:p>
          <a:p>
            <a:pPr>
              <a:spcBef>
                <a:spcPts val="3400"/>
              </a:spcBef>
              <a:defRPr spc="56" sz="2800"/>
            </a:pPr>
            <a:r>
              <a:t>voltage response —&gt;</a:t>
            </a:r>
            <a:br/>
          </a:p>
          <a:p>
            <a:pPr>
              <a:spcBef>
                <a:spcPts val="3400"/>
              </a:spcBef>
              <a:defRPr spc="56" sz="2800"/>
            </a:pPr>
            <a:r>
              <a:t>injected current —&gt; stimulus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Cell Type: Electrophysiology</a:t>
            </a:r>
          </a:p>
        </p:txBody>
      </p:sp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SDK</a:t>
            </a:r>
          </a:p>
        </p:txBody>
      </p:sp>
      <p:sp>
        <p:nvSpPr>
          <p:cNvPr id="203" name="Shape 20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400"/>
              </a:spcBef>
              <a:defRPr spc="56" sz="2800"/>
            </a:pPr>
            <a:r>
              <a:t>Example of what you can do with the data—analyze one feature of one cell</a:t>
            </a:r>
          </a:p>
          <a:p>
            <a:pPr>
              <a:spcBef>
                <a:spcPts val="3400"/>
              </a:spcBef>
              <a:defRPr spc="56" sz="2800"/>
            </a:pPr>
            <a:r>
              <a:t>Scatter plot of “upstroke-downstroke ratio” vs. “fast trough depth”</a:t>
            </a:r>
          </a:p>
        </p:txBody>
      </p:sp>
      <p:pic>
        <p:nvPicPr>
          <p:cNvPr id="204" name="Screen Shot 2016-06-01 at 12.04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8312" y="3642961"/>
            <a:ext cx="5871376" cy="39408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Cell Type: Electrophysiology</a:t>
            </a:r>
          </a:p>
        </p:txBody>
      </p:sp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SDK</a:t>
            </a:r>
          </a:p>
        </p:txBody>
      </p:sp>
      <p:sp>
        <p:nvSpPr>
          <p:cNvPr id="208" name="Shape 20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400"/>
              </a:spcBef>
              <a:defRPr spc="56" sz="2800"/>
            </a:pPr>
            <a:r>
              <a:t>Linear regression</a:t>
            </a:r>
          </a:p>
          <a:p>
            <a:pPr>
              <a:spcBef>
                <a:spcPts val="3400"/>
              </a:spcBef>
              <a:defRPr spc="56" sz="2800"/>
            </a:pPr>
            <a:r>
              <a:t>Clustering</a:t>
            </a:r>
          </a:p>
        </p:txBody>
      </p:sp>
      <p:pic>
        <p:nvPicPr>
          <p:cNvPr id="209" name="Screen Shot 2016-06-01 at 12.04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5459" y="2097864"/>
            <a:ext cx="5357082" cy="34219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10" name="Screen Shot 2016-06-01 at 12.04.3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5459" y="5760587"/>
            <a:ext cx="5357082" cy="33190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6-05-31 at 11.58.08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67450" y="4318000"/>
            <a:ext cx="5753100" cy="2590800"/>
          </a:xfrm>
          <a:prstGeom prst="rect">
            <a:avLst/>
          </a:prstGeom>
        </p:spPr>
      </p:pic>
      <p:sp>
        <p:nvSpPr>
          <p:cNvPr id="213" name="Shape 21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Cell Type: Morphology</a:t>
            </a:r>
          </a:p>
        </p:txBody>
      </p:sp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SDK</a:t>
            </a:r>
          </a:p>
        </p:txBody>
      </p:sp>
      <p:sp>
        <p:nvSpPr>
          <p:cNvPr id="215" name="Shape 21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400"/>
              </a:spcBef>
              <a:defRPr spc="56" sz="2800"/>
            </a:pPr>
            <a:r>
              <a:t>form, structure, features</a:t>
            </a:r>
          </a:p>
          <a:p>
            <a:pPr lvl="1">
              <a:spcBef>
                <a:spcPts val="3400"/>
              </a:spcBef>
              <a:defRPr spc="56" sz="2800"/>
            </a:pPr>
            <a:r>
              <a:t>a cell &amp; a 3D location of its parts</a:t>
            </a:r>
          </a:p>
          <a:p>
            <a:pPr lvl="2">
              <a:spcBef>
                <a:spcPts val="3400"/>
              </a:spcBef>
              <a:defRPr spc="56" sz="2800"/>
            </a:pPr>
            <a:r>
              <a:t>soma, axon, basal &amp; apical dendrites</a:t>
            </a:r>
          </a:p>
          <a:p>
            <a:pPr lvl="1">
              <a:spcBef>
                <a:spcPts val="3400"/>
              </a:spcBef>
              <a:defRPr spc="56" sz="2800"/>
            </a:pPr>
            <a:r>
              <a:t>called “compartments” </a:t>
            </a:r>
          </a:p>
          <a:p>
            <a:pPr lvl="1">
              <a:spcBef>
                <a:spcPts val="3400"/>
              </a:spcBef>
              <a:defRPr spc="56" sz="2800"/>
            </a:pPr>
            <a:r>
              <a:t>.swc format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 Access to data</a:t>
            </a:r>
          </a:p>
        </p:txBody>
      </p:sp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SDK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Cell Types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Biophysical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GLIF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Annotated Section Data Sets: experiments by intensity, density, pattern, age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Grid: 3D expression grids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ImageDownload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Mouse Connectivity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 Access to data</a:t>
            </a:r>
          </a:p>
        </p:txBody>
      </p:sp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SDK</a:t>
            </a:r>
          </a:p>
        </p:txBody>
      </p:sp>
      <p:sp>
        <p:nvSpPr>
          <p:cNvPr id="223" name="Shape 2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Ontologies: neuroanatomical regions of interest</a:t>
            </a:r>
          </a:p>
          <a:p>
            <a:pPr/>
            <a:r>
              <a:t>ConnectedServices: Allen Institute Pipeline services</a:t>
            </a:r>
          </a:p>
          <a:p>
            <a:pPr/>
            <a:r>
              <a:t>RMA: general-purpose HTTP interface</a:t>
            </a:r>
          </a:p>
          <a:p>
            <a:pPr/>
            <a:r>
              <a:t>SVG: annotations associated with images</a:t>
            </a:r>
          </a:p>
          <a:p>
            <a:pPr/>
            <a:r>
              <a:t>Synchronization: data about image alignment</a:t>
            </a:r>
          </a:p>
          <a:p>
            <a:pPr/>
            <a:r>
              <a:t>TreeSearch: ancestors/descendents of structure and specimen trees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MOUSE CONNECTIVITY</a:t>
            </a:r>
          </a:p>
        </p:txBody>
      </p:sp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SDK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584200">
              <a:lnSpc>
                <a:spcPct val="90000"/>
              </a:lnSpc>
              <a:spcBef>
                <a:spcPts val="2800"/>
              </a:spcBef>
              <a:defRPr spc="0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mouse brain connectivity atlas: Python</a:t>
            </a:r>
          </a:p>
          <a:p>
            <a:pPr lvl="1" marL="889000" indent="-508000" defTabSz="584200">
              <a:lnSpc>
                <a:spcPct val="90000"/>
              </a:lnSpc>
              <a:spcBef>
                <a:spcPts val="2800"/>
              </a:spcBef>
              <a:defRPr spc="0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Experimental metadata, project signal volumes, structural annotations</a:t>
            </a:r>
          </a:p>
          <a:p>
            <a:pPr lvl="1" marL="889000" indent="-508000" defTabSz="584200">
              <a:lnSpc>
                <a:spcPct val="90000"/>
              </a:lnSpc>
              <a:spcBef>
                <a:spcPts val="2800"/>
              </a:spcBef>
              <a:defRPr spc="0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Generate a matrix of projection density values in auditory sub-structures for cre-negative VISp experiments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MOUSE CONNECTIVITY</a:t>
            </a:r>
          </a:p>
        </p:txBody>
      </p:sp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SDK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08000" indent="-508000" defTabSz="584200">
              <a:lnSpc>
                <a:spcPct val="90000"/>
              </a:lnSpc>
              <a:spcBef>
                <a:spcPts val="2800"/>
              </a:spcBef>
              <a:defRPr spc="0" sz="32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Projection grid data volume</a:t>
            </a:r>
          </a:p>
        </p:txBody>
      </p:sp>
      <p:pic>
        <p:nvPicPr>
          <p:cNvPr id="232" name="Screen Shot 2016-06-01 at 12.29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150" y="3362325"/>
            <a:ext cx="11874500" cy="4927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 OF THE ART</a:t>
            </a:r>
          </a:p>
        </p:txBody>
      </p:sp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BRAIN ATLAS</a:t>
            </a:r>
          </a:p>
        </p:txBody>
      </p:sp>
      <p:sp>
        <p:nvSpPr>
          <p:cNvPr id="236" name="Shape 2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190" indent="-377190" defTabSz="452627">
              <a:spcBef>
                <a:spcPts val="3300"/>
              </a:spcBef>
              <a:defRPr spc="55" sz="2772"/>
            </a:pPr>
            <a:r>
              <a:t>Prediction of the cell type distribution of age-related gene expression changes in the human brain</a:t>
            </a:r>
          </a:p>
          <a:p>
            <a:pPr marL="377190" indent="-377190" defTabSz="452627">
              <a:spcBef>
                <a:spcPts val="3300"/>
              </a:spcBef>
              <a:defRPr spc="55" sz="2772"/>
            </a:pPr>
            <a:r>
              <a:t>Expression analysis of genes expressed in bipolar cells in the retina</a:t>
            </a:r>
          </a:p>
          <a:p>
            <a:pPr marL="377190" indent="-377190" defTabSz="452627">
              <a:spcBef>
                <a:spcPts val="3300"/>
              </a:spcBef>
              <a:defRPr spc="55" sz="2772"/>
            </a:pPr>
            <a:r>
              <a:t>Examination of expression patterns of genes identified as regionally enriched by serial analysis of gene expression</a:t>
            </a:r>
          </a:p>
          <a:p>
            <a:pPr marL="377190" indent="-377190" defTabSz="452627">
              <a:spcBef>
                <a:spcPts val="3300"/>
              </a:spcBef>
              <a:defRPr spc="55" sz="2772"/>
            </a:pPr>
            <a:r>
              <a:t>Examination of genes that protect against α-synuclein misfolding in a </a:t>
            </a:r>
            <a:r>
              <a:rPr i="1"/>
              <a:t>Caenorhabditis elegans</a:t>
            </a:r>
            <a:r>
              <a:t> Parkinson's disease model</a:t>
            </a:r>
          </a:p>
          <a:p>
            <a:pPr marL="377190" indent="-377190" defTabSz="452627">
              <a:spcBef>
                <a:spcPts val="3300"/>
              </a:spcBef>
              <a:defRPr spc="55" sz="2772"/>
            </a:pPr>
            <a:r>
              <a:rPr u="sng">
                <a:hlinkClick r:id="rId2" invalidUrl="" action="" tgtFrame="" tooltip="" history="1" highlightClick="0" endSnd="0"/>
              </a:rPr>
              <a:t>http://www.nature.com/nrn/journal/v10/n11/box/nrn2722_BX1.html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brain research projects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 Connectome</a:t>
            </a:r>
          </a:p>
          <a:p>
            <a:pPr/>
            <a:r>
              <a:t>Allen Brain Atlas</a:t>
            </a:r>
          </a:p>
          <a:p>
            <a:pPr/>
            <a:r>
              <a:t>Brain Initiative</a:t>
            </a:r>
          </a:p>
          <a:p>
            <a:pPr/>
            <a:r>
              <a:t>Blue Brain Project</a:t>
            </a:r>
          </a:p>
          <a:p>
            <a:pPr/>
            <a:r>
              <a:t>BrainMaps</a:t>
            </a:r>
          </a:p>
          <a:p>
            <a:pPr/>
            <a:r>
              <a:t>BrainMapping Foundation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POSSIBLE RESEARCH QUESTIONS</a:t>
            </a:r>
          </a:p>
        </p:txBody>
      </p:sp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BRAIN ATLAS</a:t>
            </a:r>
          </a:p>
        </p:txBody>
      </p:sp>
      <p:sp>
        <p:nvSpPr>
          <p:cNvPr id="240" name="Shape 2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particular genes lead to certain diseases?</a:t>
            </a:r>
          </a:p>
          <a:p>
            <a:pPr/>
            <a:r>
              <a:t>What genes are expressed in certain parts of the brain? (e.g. retina)</a:t>
            </a:r>
          </a:p>
          <a:p>
            <a:pPr/>
            <a:r>
              <a:t>Can developmental disorders be explained by some genes expressed during development? (We have developmental gene expression data)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9184">
              <a:defRPr spc="149" sz="7488"/>
            </a:lvl1pPr>
          </a:lstStyle>
          <a:p>
            <a:pPr/>
            <a:r>
              <a:t>Human connectome project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76" t="0" r="176" b="0"/>
          <a:stretch>
            <a:fillRect/>
          </a:stretch>
        </p:blipFill>
        <p:spPr>
          <a:xfrm>
            <a:off x="6172200" y="2324089"/>
            <a:ext cx="5943601" cy="6568573"/>
          </a:xfrm>
          <a:prstGeom prst="rect">
            <a:avLst/>
          </a:prstGeom>
        </p:spPr>
      </p:pic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Human Connectome</a:t>
            </a:r>
          </a:p>
        </p:txBody>
      </p:sp>
      <p:sp>
        <p:nvSpPr>
          <p:cNvPr id="246" name="Shape 24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2700"/>
              </a:spcBef>
              <a:defRPr spc="47" sz="2352"/>
            </a:pPr>
            <a:r>
              <a:t>Goal: map the human connectome</a:t>
            </a:r>
          </a:p>
          <a:p>
            <a:pPr marL="373380" indent="-373380" defTabSz="448055">
              <a:spcBef>
                <a:spcPts val="2700"/>
              </a:spcBef>
              <a:defRPr spc="47" sz="2352"/>
            </a:pPr>
            <a:r>
              <a:t>How?</a:t>
            </a:r>
          </a:p>
          <a:p>
            <a:pPr lvl="1" marL="746760" indent="-373380" defTabSz="448055">
              <a:spcBef>
                <a:spcPts val="2700"/>
              </a:spcBef>
              <a:defRPr spc="47" sz="2352"/>
            </a:pPr>
            <a:r>
              <a:t>Diffusion MRI—connections</a:t>
            </a:r>
          </a:p>
          <a:p>
            <a:pPr lvl="1" marL="746760" indent="-373380" defTabSz="448055">
              <a:spcBef>
                <a:spcPts val="2700"/>
              </a:spcBef>
              <a:defRPr spc="47" sz="2352"/>
            </a:pPr>
            <a:r>
              <a:t>resting-state fMRI</a:t>
            </a:r>
          </a:p>
          <a:p>
            <a:pPr lvl="1" marL="746760" indent="-373380" defTabSz="448055">
              <a:spcBef>
                <a:spcPts val="2700"/>
              </a:spcBef>
              <a:defRPr spc="47" sz="2352"/>
            </a:pPr>
            <a:r>
              <a:t>task fMRI (motor, memory, etc.)</a:t>
            </a:r>
          </a:p>
          <a:p>
            <a:pPr lvl="1" marL="746760" indent="-373380" defTabSz="448055">
              <a:spcBef>
                <a:spcPts val="2700"/>
              </a:spcBef>
              <a:defRPr spc="47" sz="2352"/>
            </a:pPr>
            <a:r>
              <a:t>some MEG &amp; EEG</a:t>
            </a:r>
          </a:p>
          <a:p>
            <a:pPr marL="373380" indent="-373380" defTabSz="448055">
              <a:spcBef>
                <a:spcPts val="2700"/>
              </a:spcBef>
              <a:defRPr spc="47" sz="2352"/>
            </a:pPr>
            <a:r>
              <a:t>900 subject data release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MRI Data</a:t>
            </a:r>
          </a:p>
        </p:txBody>
      </p:sp>
      <p:sp>
        <p:nvSpPr>
          <p:cNvPr id="249" name="Shape 2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subject: 40GB</a:t>
            </a:r>
          </a:p>
          <a:p>
            <a:pPr lvl="1"/>
            <a:r>
              <a:t>900 subjects total</a:t>
            </a:r>
          </a:p>
          <a:p>
            <a:pPr lvl="1"/>
            <a:r>
              <a:t>preprocessed &amp; denoised</a:t>
            </a:r>
          </a:p>
          <a:p>
            <a:pPr lvl="1"/>
            <a:r>
              <a:t>raw .nii files</a:t>
            </a:r>
          </a:p>
          <a:p>
            <a:pPr/>
            <a:r>
              <a:t>Connectome Workbench</a:t>
            </a:r>
          </a:p>
          <a:p>
            <a:pPr lvl="1"/>
            <a:r>
              <a:t>user interface to the data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fmri tasks</a:t>
            </a:r>
          </a:p>
        </p:txBody>
      </p:sp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6313" defTabSz="452627">
              <a:defRPr spc="79" sz="3959"/>
            </a:pPr>
            <a:r>
              <a:t>human connectome</a:t>
            </a:r>
          </a:p>
        </p:txBody>
      </p:sp>
      <p:sp>
        <p:nvSpPr>
          <p:cNvPr id="253" name="Shape 2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Somatosensory, Motor—finger responses</a:t>
            </a:r>
          </a:p>
          <a:p>
            <a:pPr/>
            <a:r>
              <a:t>Category-specific representations—faces, objects, animals, houses</a:t>
            </a:r>
          </a:p>
          <a:p>
            <a:pPr/>
            <a:r>
              <a:t>Language processing—auditory sentence presentation with semantic, syntactic, and pragmatic violations</a:t>
            </a:r>
          </a:p>
          <a:p>
            <a:pPr/>
            <a:r>
              <a:t>Social cognition— Frith-Happe animations of social &amp; random interactions</a:t>
            </a:r>
          </a:p>
          <a:p>
            <a:pPr/>
            <a:r>
              <a:t>other tasks…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creen Shot 2016-06-01 at 1.08.53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830887" y="2494160"/>
            <a:ext cx="6626217" cy="6238423"/>
          </a:xfrm>
          <a:prstGeom prst="rect">
            <a:avLst/>
          </a:prstGeom>
        </p:spPr>
      </p:pic>
      <p:sp>
        <p:nvSpPr>
          <p:cNvPr id="256" name="Shape 25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MRI data</a:t>
            </a:r>
          </a:p>
        </p:txBody>
      </p:sp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Human connectome</a:t>
            </a:r>
          </a:p>
        </p:txBody>
      </p:sp>
      <p:sp>
        <p:nvSpPr>
          <p:cNvPr id="258" name="Shape 25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Raw .nii file</a:t>
            </a:r>
          </a:p>
          <a:p>
            <a:pPr/>
            <a:r>
              <a:t>Connectome Workbench</a:t>
            </a:r>
          </a:p>
          <a:p>
            <a:pPr lvl="1"/>
            <a:r>
              <a:t>MRI through time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6-06-01 at 1.06.44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470650" y="2508250"/>
            <a:ext cx="5346700" cy="6210300"/>
          </a:xfrm>
          <a:prstGeom prst="rect">
            <a:avLst/>
          </a:prstGeom>
        </p:spPr>
      </p:pic>
      <p:sp>
        <p:nvSpPr>
          <p:cNvPr id="261" name="Shape 261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Modeling</a:t>
            </a:r>
          </a:p>
        </p:txBody>
      </p:sp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Human connectome</a:t>
            </a:r>
          </a:p>
        </p:txBody>
      </p:sp>
      <p:sp>
        <p:nvSpPr>
          <p:cNvPr id="263" name="Shape 26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Tools to find connections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 OF THE ART</a:t>
            </a:r>
          </a:p>
        </p:txBody>
      </p:sp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human connectome</a:t>
            </a:r>
          </a:p>
        </p:txBody>
      </p:sp>
      <p:sp>
        <p:nvSpPr>
          <p:cNvPr id="267" name="Shape 2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1950" indent="-361950" defTabSz="434340">
              <a:spcBef>
                <a:spcPts val="3200"/>
              </a:spcBef>
              <a:defRPr spc="53" sz="2660"/>
            </a:pPr>
            <a:r>
              <a:t>Artifact removal in the context of group ICA: A comparison of single-subject and group approaches</a:t>
            </a:r>
          </a:p>
          <a:p>
            <a:pPr marL="361950" indent="-361950" defTabSz="434340">
              <a:spcBef>
                <a:spcPts val="3200"/>
              </a:spcBef>
              <a:defRPr spc="53" sz="2660"/>
            </a:pPr>
            <a:r>
              <a:t>Predicting Activation Across Individuals with Resting-State Functional Connectivity Based Multi-Atlas Label Fusion</a:t>
            </a:r>
          </a:p>
          <a:p>
            <a:pPr marL="361950" indent="-361950" defTabSz="434340">
              <a:spcBef>
                <a:spcPts val="3200"/>
              </a:spcBef>
              <a:defRPr spc="53" sz="2660"/>
            </a:pPr>
            <a:r>
              <a:t>Abnormal striatal resting-state functional connectivity in adolescents with obsessive-compulsive disorder</a:t>
            </a:r>
          </a:p>
          <a:p>
            <a:pPr marL="361950" indent="-361950" defTabSz="434340">
              <a:spcBef>
                <a:spcPts val="3200"/>
              </a:spcBef>
              <a:defRPr spc="53" sz="2660"/>
            </a:pPr>
            <a:r>
              <a:t>Subdivision of Broca's region based on individual-level functional connectivity</a:t>
            </a:r>
          </a:p>
          <a:p>
            <a:pPr marL="361950" indent="-361950" defTabSz="434340">
              <a:spcBef>
                <a:spcPts val="3200"/>
              </a:spcBef>
              <a:defRPr spc="53" sz="2660"/>
            </a:pPr>
            <a:r>
              <a:rPr u="sng">
                <a:hlinkClick r:id="rId2" invalidUrl="" action="" tgtFrame="" tooltip="" history="1" highlightClick="0" endSnd="0"/>
              </a:rPr>
              <a:t>http://www.humanconnectome.org/about/publications-using-hcp-data.php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POSSIBLE RESEARCH QUESTIONS</a:t>
            </a:r>
          </a:p>
        </p:txBody>
      </p:sp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Human connectome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we find temporal correlations in activation (via task-fMRI data) in brain regions for certain tasks? Are there sequences of activations in brain regions for certain tasks?</a:t>
            </a:r>
          </a:p>
          <a:p>
            <a:pPr/>
            <a:r>
              <a:t>Brain parcellation—separate brain structures based on function</a:t>
            </a:r>
            <a:br/>
            <a:r>
              <a:t>a goal of the HCP</a:t>
            </a:r>
          </a:p>
          <a:p>
            <a:pPr lvl="1"/>
            <a:r>
              <a:t>HCP is also trying to do multi-modal data integration (HARDI, r-fMRI, t-fMRI, MEG)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overview of brain research projects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 Connectome*</a:t>
            </a:r>
          </a:p>
          <a:p>
            <a:pPr/>
            <a:r>
              <a:t>Allen Brain Atlas*</a:t>
            </a:r>
          </a:p>
          <a:p>
            <a:pPr/>
            <a:r>
              <a:t>Brain Initiative</a:t>
            </a:r>
          </a:p>
          <a:p>
            <a:pPr/>
            <a:r>
              <a:t>Blue Brain Project</a:t>
            </a:r>
          </a:p>
          <a:p>
            <a:pPr/>
            <a:r>
              <a:t>BrainMaps</a:t>
            </a:r>
          </a:p>
          <a:p>
            <a:pPr/>
            <a:r>
              <a:t>BrainMapping Foundation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allen brain atlas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151" t="0" r="1115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0" name="Shape 170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Brain Atlas</a:t>
            </a:r>
          </a:p>
        </p:txBody>
      </p:sp>
      <p:sp>
        <p:nvSpPr>
          <p:cNvPr id="172" name="Shape 17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</a:t>
            </a:r>
          </a:p>
          <a:p>
            <a:pPr lvl="1"/>
            <a:r>
              <a:t>mouse brain (adult, developing)</a:t>
            </a:r>
          </a:p>
          <a:p>
            <a:pPr lvl="1"/>
            <a:r>
              <a:t>human brain (adult, developing)</a:t>
            </a:r>
          </a:p>
          <a:p>
            <a:pPr/>
            <a:r>
              <a:t>connectivity — mouse brain</a:t>
            </a:r>
          </a:p>
          <a:p>
            <a:pPr/>
            <a:r>
              <a:t>cell types — mouse brain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Brain Atlas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/>
            <a:r>
              <a:t>Multimodal atlas</a:t>
            </a:r>
          </a:p>
          <a:p>
            <a:pPr lvl="1" marL="825500" indent="-444500"/>
            <a:r>
              <a:t>MRI, diffusion tensor imaging (DTI), histology, gene expression</a:t>
            </a:r>
          </a:p>
          <a:p>
            <a:pPr marL="444500" indent="-444500"/>
            <a:r>
              <a:t>Microarray data of gene expression</a:t>
            </a:r>
          </a:p>
          <a:p>
            <a:pPr lvl="1" marL="825500" indent="-444500"/>
            <a:r>
              <a:t>mapped to MRI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 Shot 2016-06-01 at 12.21.06 A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764355" y="3964374"/>
            <a:ext cx="9732616" cy="5001816"/>
          </a:xfrm>
          <a:prstGeom prst="rect">
            <a:avLst/>
          </a:prstGeom>
        </p:spPr>
      </p:pic>
      <p:sp>
        <p:nvSpPr>
          <p:cNvPr id="179" name="Shape 17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</a:t>
            </a:r>
          </a:p>
        </p:txBody>
      </p:sp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Brain Atlas</a:t>
            </a:r>
          </a:p>
        </p:txBody>
      </p:sp>
      <p:sp>
        <p:nvSpPr>
          <p:cNvPr id="181" name="Shape 181"/>
          <p:cNvSpPr/>
          <p:nvPr>
            <p:ph type="body" sz="half" idx="1"/>
          </p:nvPr>
        </p:nvSpPr>
        <p:spPr>
          <a:xfrm>
            <a:off x="673100" y="1892300"/>
            <a:ext cx="4775200" cy="6019800"/>
          </a:xfrm>
          <a:prstGeom prst="rect">
            <a:avLst/>
          </a:prstGeom>
        </p:spPr>
        <p:txBody>
          <a:bodyPr/>
          <a:lstStyle/>
          <a:p>
            <a:pPr/>
            <a:r>
              <a:t>Search by gene or anatomy</a:t>
            </a:r>
          </a:p>
          <a:p>
            <a:pPr lvl="1"/>
            <a:r>
              <a:t>View gene info</a:t>
            </a:r>
          </a:p>
          <a:p>
            <a:pPr lvl="1"/>
            <a:r>
              <a:t>View expression in 3D images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 Shot 2016-06-01 at 12.23.06 A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12746" r="0" b="12746"/>
          <a:stretch>
            <a:fillRect/>
          </a:stretch>
        </p:blipFill>
        <p:spPr>
          <a:xfrm>
            <a:off x="2764355" y="3964374"/>
            <a:ext cx="9732616" cy="5001816"/>
          </a:xfrm>
          <a:prstGeom prst="rect">
            <a:avLst/>
          </a:prstGeom>
        </p:spPr>
      </p:pic>
      <p:sp>
        <p:nvSpPr>
          <p:cNvPr id="184" name="Shape 184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 expression</a:t>
            </a:r>
          </a:p>
        </p:txBody>
      </p:sp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Brain Atlas</a:t>
            </a:r>
          </a:p>
        </p:txBody>
      </p:sp>
      <p:sp>
        <p:nvSpPr>
          <p:cNvPr id="186" name="Shape 186"/>
          <p:cNvSpPr/>
          <p:nvPr>
            <p:ph type="body" sz="half" idx="1"/>
          </p:nvPr>
        </p:nvSpPr>
        <p:spPr>
          <a:xfrm>
            <a:off x="673100" y="1892300"/>
            <a:ext cx="4775200" cy="6019800"/>
          </a:xfrm>
          <a:prstGeom prst="rect">
            <a:avLst/>
          </a:prstGeom>
        </p:spPr>
        <p:txBody>
          <a:bodyPr/>
          <a:lstStyle/>
          <a:p>
            <a:pPr/>
            <a:r>
              <a:t>Search by gene or anatomy</a:t>
            </a:r>
          </a:p>
          <a:p>
            <a:pPr lvl="1"/>
            <a:r>
              <a:t>View gene info</a:t>
            </a:r>
          </a:p>
          <a:p>
            <a:pPr lvl="1"/>
            <a:r>
              <a:t>View expression in 3D images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TOOLS</a:t>
            </a:r>
          </a:p>
        </p:txBody>
      </p:sp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ALLEN BRAIN ATLAS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ALLEN SDK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in Python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Cell Types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Mouse Connectivity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API Access – retrieve data from the Atlas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Models – generated from electrophysiological data from the Cell Types database</a:t>
            </a:r>
          </a:p>
          <a:p>
            <a:pPr lvl="2" marL="1120140" indent="-373380" defTabSz="448055">
              <a:spcBef>
                <a:spcPts val="3300"/>
              </a:spcBef>
              <a:defRPr spc="54" sz="2744"/>
            </a:pPr>
            <a:r>
              <a:t>Generalized Leaky Integrate-and-Fire &amp; Biophysical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